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1DAA9-3E93-4853-BB8D-85288B24E77C}" v="87" dt="2021-04-28T13:48:44.072"/>
    <p1510:client id="{2D169CAB-C9C0-6830-069D-C59315321B0C}" v="1121" dt="2021-04-29T09:56:48.052"/>
    <p1510:client id="{9DB0C29F-E040-B000-FE10-4E20A845FC7D}" v="6" dt="2021-04-28T14:24:15.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9180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5545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0125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45953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4/29/2021</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7718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5054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99245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1345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6025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64388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4/29/2021</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7911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4/29/2021</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1270165"/>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795" r:id="rId6"/>
    <p:sldLayoutId id="2147483800"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7" name="Rectangle 1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5" name="Rectangle 2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3" name="Rectangle 2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ctrTitle"/>
          </p:nvPr>
        </p:nvSpPr>
        <p:spPr>
          <a:xfrm>
            <a:off x="540000" y="540000"/>
            <a:ext cx="4500561" cy="4259814"/>
          </a:xfrm>
        </p:spPr>
        <p:txBody>
          <a:bodyPr>
            <a:normAutofit/>
          </a:bodyPr>
          <a:lstStyle/>
          <a:p>
            <a:pPr algn="ctr"/>
            <a:r>
              <a:rPr lang="en-US" sz="6800" dirty="0">
                <a:ln>
                  <a:solidFill>
                    <a:srgbClr val="000000">
                      <a:lumMod val="75000"/>
                      <a:lumOff val="25000"/>
                      <a:alpha val="10000"/>
                    </a:srgbClr>
                  </a:solidFill>
                </a:ln>
                <a:effectLst>
                  <a:outerShdw blurRad="9525" dist="25400" dir="14640000" algn="tl" rotWithShape="0">
                    <a:srgbClr val="000000">
                      <a:alpha val="30000"/>
                    </a:srgbClr>
                  </a:outerShdw>
                </a:effectLst>
              </a:rPr>
              <a:t>We helped our </a:t>
            </a:r>
            <a:r>
              <a:rPr lang="en-US" sz="6800" dirty="0" err="1">
                <a:ln>
                  <a:solidFill>
                    <a:srgbClr val="000000">
                      <a:lumMod val="75000"/>
                      <a:lumOff val="25000"/>
                      <a:alpha val="10000"/>
                    </a:srgbClr>
                  </a:solidFill>
                </a:ln>
                <a:effectLst>
                  <a:outerShdw blurRad="9525" dist="25400" dir="14640000" algn="tl" rotWithShape="0">
                    <a:srgbClr val="000000">
                      <a:alpha val="30000"/>
                    </a:srgbClr>
                  </a:outerShdw>
                </a:effectLst>
              </a:rPr>
              <a:t>enviroment</a:t>
            </a:r>
            <a:r>
              <a:rPr lang="en-US" sz="6800" dirty="0">
                <a:ln>
                  <a:solidFill>
                    <a:srgbClr val="000000">
                      <a:lumMod val="75000"/>
                      <a:lumOff val="25000"/>
                      <a:alpha val="10000"/>
                    </a:srgbClr>
                  </a:solidFill>
                </a:ln>
                <a:effectLst>
                  <a:outerShdw blurRad="9525" dist="25400" dir="14640000" algn="tl" rotWithShape="0">
                    <a:srgbClr val="000000">
                      <a:alpha val="30000"/>
                    </a:srgbClr>
                  </a:outerShdw>
                </a:effectLst>
              </a:rPr>
              <a:t>!</a:t>
            </a:r>
            <a:endParaRPr lang="en-US" sz="6800" dirty="0"/>
          </a:p>
        </p:txBody>
      </p:sp>
      <p:sp>
        <p:nvSpPr>
          <p:cNvPr id="3" name="Subtitle 2"/>
          <p:cNvSpPr>
            <a:spLocks noGrp="1"/>
          </p:cNvSpPr>
          <p:nvPr>
            <p:ph type="subTitle" idx="1"/>
          </p:nvPr>
        </p:nvSpPr>
        <p:spPr>
          <a:xfrm>
            <a:off x="540000" y="4988476"/>
            <a:ext cx="4500561" cy="1320249"/>
          </a:xfrm>
        </p:spPr>
        <p:txBody>
          <a:bodyPr>
            <a:normAutofit/>
          </a:bodyPr>
          <a:lstStyle/>
          <a:p>
            <a:endParaRPr lang="en-US"/>
          </a:p>
        </p:txBody>
      </p:sp>
      <p:grpSp>
        <p:nvGrpSpPr>
          <p:cNvPr id="30" name="Group 29">
            <a:extLst>
              <a:ext uri="{FF2B5EF4-FFF2-40B4-BE49-F238E27FC236}">
                <a16:creationId xmlns:a16="http://schemas.microsoft.com/office/drawing/2014/main" id="{3C16EB93-E299-481D-A004-769603D375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37600" y="3600"/>
            <a:ext cx="6854400" cy="6854400"/>
            <a:chOff x="0" y="3600"/>
            <a:chExt cx="6854400" cy="6854400"/>
          </a:xfrm>
        </p:grpSpPr>
        <p:sp>
          <p:nvSpPr>
            <p:cNvPr id="31" name="Oval 30">
              <a:extLst>
                <a:ext uri="{FF2B5EF4-FFF2-40B4-BE49-F238E27FC236}">
                  <a16:creationId xmlns:a16="http://schemas.microsoft.com/office/drawing/2014/main" id="{6CD13B55-E709-4E18-924B-655433A928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A3B2E1D-0135-45FF-990A-436697D207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2BD9E0F-507C-49AD-B619-B42B4D342D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Tropical green leaves vector background">
            <a:extLst>
              <a:ext uri="{FF2B5EF4-FFF2-40B4-BE49-F238E27FC236}">
                <a16:creationId xmlns:a16="http://schemas.microsoft.com/office/drawing/2014/main" id="{0CE6C6BF-59D7-4C41-BEE4-76452EAB2348}"/>
              </a:ext>
            </a:extLst>
          </p:cNvPr>
          <p:cNvPicPr>
            <a:picLocks noChangeAspect="1"/>
          </p:cNvPicPr>
          <p:nvPr/>
        </p:nvPicPr>
        <p:blipFill rotWithShape="1">
          <a:blip r:embed="rId2"/>
          <a:srcRect/>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3E6E-C5F0-4172-B42E-F9A565DF00C5}"/>
              </a:ext>
            </a:extLst>
          </p:cNvPr>
          <p:cNvSpPr>
            <a:spLocks noGrp="1"/>
          </p:cNvSpPr>
          <p:nvPr>
            <p:ph type="title"/>
          </p:nvPr>
        </p:nvSpPr>
        <p:spPr/>
        <p:txBody>
          <a:bodyPr/>
          <a:lstStyle/>
          <a:p>
            <a:pPr algn="ctr"/>
            <a:r>
              <a:rPr lang="en-US" dirty="0"/>
              <a:t>Hiking and cleaning</a:t>
            </a:r>
          </a:p>
        </p:txBody>
      </p:sp>
      <p:sp>
        <p:nvSpPr>
          <p:cNvPr id="3" name="Content Placeholder 2">
            <a:extLst>
              <a:ext uri="{FF2B5EF4-FFF2-40B4-BE49-F238E27FC236}">
                <a16:creationId xmlns:a16="http://schemas.microsoft.com/office/drawing/2014/main" id="{242513B2-4154-4DD4-AD2E-4448280DCC73}"/>
              </a:ext>
            </a:extLst>
          </p:cNvPr>
          <p:cNvSpPr>
            <a:spLocks noGrp="1"/>
          </p:cNvSpPr>
          <p:nvPr>
            <p:ph idx="1"/>
          </p:nvPr>
        </p:nvSpPr>
        <p:spPr/>
        <p:txBody>
          <a:bodyPr vert="horz" lIns="91440" tIns="45720" rIns="91440" bIns="45720" rtlCol="0" anchor="t">
            <a:normAutofit/>
          </a:bodyPr>
          <a:lstStyle/>
          <a:p>
            <a:pPr marL="269875" indent="-269875"/>
            <a:r>
              <a:rPr lang="en-US" dirty="0"/>
              <a:t>A group of 7th grade students from Ivanec went hiking on the </a:t>
            </a:r>
            <a:r>
              <a:rPr lang="en-US" dirty="0" err="1"/>
              <a:t>Ivanščica</a:t>
            </a:r>
            <a:r>
              <a:rPr lang="en-US" dirty="0"/>
              <a:t> mountain. On their trip they saw how nature should not look like. There was trash and garbage all along the path. The decision was made to help their environment by cleaning it. </a:t>
            </a:r>
          </a:p>
          <a:p>
            <a:pPr marL="0" indent="0">
              <a:buNone/>
            </a:pPr>
            <a:endParaRPr lang="en-US" dirty="0"/>
          </a:p>
          <a:p>
            <a:pPr marL="269875" indent="-269875"/>
            <a:r>
              <a:rPr lang="en-US" dirty="0"/>
              <a:t>After they were finished they wanted to rase awareness, so they wrote essays and made online posters</a:t>
            </a:r>
          </a:p>
        </p:txBody>
      </p:sp>
    </p:spTree>
    <p:extLst>
      <p:ext uri="{BB962C8B-B14F-4D97-AF65-F5344CB8AC3E}">
        <p14:creationId xmlns:p14="http://schemas.microsoft.com/office/powerpoint/2010/main" val="382972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2FD795-8DF5-44F0-8664-4D8F626D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4" name="Rectangle 13">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2" name="Rectangle 21">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0" name="Rectangle 19">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FB0C136-EC32-48D0-87B5-6C37A8ED08FE}"/>
              </a:ext>
            </a:extLst>
          </p:cNvPr>
          <p:cNvSpPr>
            <a:spLocks noGrp="1"/>
          </p:cNvSpPr>
          <p:nvPr>
            <p:ph type="title"/>
          </p:nvPr>
        </p:nvSpPr>
        <p:spPr>
          <a:xfrm>
            <a:off x="123540" y="3697901"/>
            <a:ext cx="4545296" cy="2462321"/>
          </a:xfrm>
        </p:spPr>
        <p:txBody>
          <a:bodyPr anchor="t">
            <a:normAutofit/>
          </a:bodyPr>
          <a:lstStyle/>
          <a:p>
            <a:endParaRPr lang="en-US" dirty="0"/>
          </a:p>
        </p:txBody>
      </p:sp>
      <p:pic>
        <p:nvPicPr>
          <p:cNvPr id="4" name="Picture 4" descr="Text&#10;&#10;Description automatically generated">
            <a:extLst>
              <a:ext uri="{FF2B5EF4-FFF2-40B4-BE49-F238E27FC236}">
                <a16:creationId xmlns:a16="http://schemas.microsoft.com/office/drawing/2014/main" id="{37945A08-0D3B-4A06-8F90-C6BFB590BE92}"/>
              </a:ext>
            </a:extLst>
          </p:cNvPr>
          <p:cNvPicPr>
            <a:picLocks noChangeAspect="1"/>
          </p:cNvPicPr>
          <p:nvPr/>
        </p:nvPicPr>
        <p:blipFill>
          <a:blip r:embed="rId2"/>
          <a:stretch>
            <a:fillRect/>
          </a:stretch>
        </p:blipFill>
        <p:spPr>
          <a:xfrm>
            <a:off x="28521" y="-11696"/>
            <a:ext cx="6049714" cy="3448336"/>
          </a:xfrm>
          <a:prstGeom prst="rect">
            <a:avLst/>
          </a:prstGeom>
        </p:spPr>
      </p:pic>
      <p:sp>
        <p:nvSpPr>
          <p:cNvPr id="8" name="Content Placeholder 7">
            <a:extLst>
              <a:ext uri="{FF2B5EF4-FFF2-40B4-BE49-F238E27FC236}">
                <a16:creationId xmlns:a16="http://schemas.microsoft.com/office/drawing/2014/main" id="{A18BBEF7-E4CD-45A6-AD35-A58023CF6638}"/>
              </a:ext>
            </a:extLst>
          </p:cNvPr>
          <p:cNvSpPr>
            <a:spLocks noGrp="1"/>
          </p:cNvSpPr>
          <p:nvPr>
            <p:ph idx="1"/>
          </p:nvPr>
        </p:nvSpPr>
        <p:spPr>
          <a:xfrm>
            <a:off x="6561138" y="653423"/>
            <a:ext cx="5079998" cy="5655302"/>
          </a:xfrm>
        </p:spPr>
        <p:txBody>
          <a:bodyPr anchor="t">
            <a:normAutofit fontScale="85000" lnSpcReduction="10000"/>
          </a:bodyPr>
          <a:lstStyle/>
          <a:p>
            <a:pPr marL="0" indent="0" algn="ctr">
              <a:buNone/>
            </a:pPr>
            <a:r>
              <a:rPr lang="en" dirty="0">
                <a:ea typeface="+mn-lt"/>
                <a:cs typeface="+mn-lt"/>
              </a:rPr>
              <a:t>Nature is beautiful </a:t>
            </a:r>
            <a:endParaRPr lang="en-US">
              <a:ea typeface="+mn-lt"/>
              <a:cs typeface="+mn-lt"/>
            </a:endParaRPr>
          </a:p>
          <a:p>
            <a:pPr marL="0" indent="0">
              <a:buNone/>
            </a:pPr>
            <a:r>
              <a:rPr lang="en" dirty="0">
                <a:ea typeface="+mn-lt"/>
                <a:cs typeface="+mn-lt"/>
              </a:rPr>
              <a:t>    Nature is so beautiful, but it could be even more beautiful. Why isn't it perfect? Because of us people who destroy it and pretend that there are no consequences. </a:t>
            </a:r>
            <a:endParaRPr lang="en-US">
              <a:ea typeface="+mn-lt"/>
              <a:cs typeface="+mn-lt"/>
            </a:endParaRPr>
          </a:p>
          <a:p>
            <a:pPr marL="0" indent="0">
              <a:buNone/>
            </a:pPr>
            <a:r>
              <a:rPr lang="en" dirty="0">
                <a:ea typeface="+mn-lt"/>
                <a:cs typeface="+mn-lt"/>
              </a:rPr>
              <a:t>    The flowers are so beautiful and fragrant, in all colors. The bush is wise and fair, though not so beautiful, but it gives food to birds, shelter to animals. The trees are the most beautiful, branched, rising to the sky. It feeds us with fruits and free oxygen. Birds and squirrels are home there, it cools us from the sun and hides us from the rain, and the noise of its leaves creates music pleasing to every ear… </a:t>
            </a:r>
            <a:endParaRPr lang="en-US">
              <a:ea typeface="+mn-lt"/>
              <a:cs typeface="+mn-lt"/>
            </a:endParaRPr>
          </a:p>
          <a:p>
            <a:pPr marL="0" indent="0">
              <a:buNone/>
            </a:pPr>
            <a:r>
              <a:rPr lang="en" dirty="0">
                <a:ea typeface="+mn-lt"/>
                <a:cs typeface="+mn-lt"/>
              </a:rPr>
              <a:t>    Why not take care of nature and marvel at its beauty every day? Is it really that hard? Some of us do not understand that beauty is all around us our whole life, and we are treading on it!</a:t>
            </a:r>
            <a:r>
              <a:rPr lang="en-US" dirty="0">
                <a:ea typeface="+mn-lt"/>
                <a:cs typeface="+mn-lt"/>
              </a:rPr>
              <a:t> </a:t>
            </a:r>
          </a:p>
          <a:p>
            <a:pPr marL="0" indent="0" algn="r">
              <a:buNone/>
            </a:pPr>
            <a:r>
              <a:rPr lang="en-US" dirty="0"/>
              <a:t>Sabina </a:t>
            </a:r>
            <a:r>
              <a:rPr lang="en-US" dirty="0" err="1"/>
              <a:t>Kušter</a:t>
            </a:r>
            <a:r>
              <a:rPr lang="en-US" dirty="0"/>
              <a:t>, 7.b</a:t>
            </a:r>
          </a:p>
        </p:txBody>
      </p:sp>
      <p:pic>
        <p:nvPicPr>
          <p:cNvPr id="3" name="Picture 4">
            <a:extLst>
              <a:ext uri="{FF2B5EF4-FFF2-40B4-BE49-F238E27FC236}">
                <a16:creationId xmlns:a16="http://schemas.microsoft.com/office/drawing/2014/main" id="{BEFA8F2A-6363-489D-84CC-DDB031E5C3DE}"/>
              </a:ext>
            </a:extLst>
          </p:cNvPr>
          <p:cNvPicPr>
            <a:picLocks noChangeAspect="1"/>
          </p:cNvPicPr>
          <p:nvPr/>
        </p:nvPicPr>
        <p:blipFill>
          <a:blip r:embed="rId3"/>
          <a:stretch>
            <a:fillRect/>
          </a:stretch>
        </p:blipFill>
        <p:spPr>
          <a:xfrm>
            <a:off x="8222" y="3434742"/>
            <a:ext cx="6069380" cy="3368065"/>
          </a:xfrm>
          <a:prstGeom prst="rect">
            <a:avLst/>
          </a:prstGeom>
        </p:spPr>
      </p:pic>
    </p:spTree>
    <p:extLst>
      <p:ext uri="{BB962C8B-B14F-4D97-AF65-F5344CB8AC3E}">
        <p14:creationId xmlns:p14="http://schemas.microsoft.com/office/powerpoint/2010/main" val="179571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13D2-516A-42E1-9111-894EC9D2E182}"/>
              </a:ext>
            </a:extLst>
          </p:cNvPr>
          <p:cNvSpPr>
            <a:spLocks noGrp="1"/>
          </p:cNvSpPr>
          <p:nvPr>
            <p:ph type="title"/>
          </p:nvPr>
        </p:nvSpPr>
        <p:spPr/>
        <p:txBody>
          <a:bodyPr/>
          <a:lstStyle/>
          <a:p>
            <a:endParaRPr lang="en-US"/>
          </a:p>
        </p:txBody>
      </p:sp>
      <p:pic>
        <p:nvPicPr>
          <p:cNvPr id="3" name="Picture 3" descr="Text&#10;&#10;Description automatically generated">
            <a:extLst>
              <a:ext uri="{FF2B5EF4-FFF2-40B4-BE49-F238E27FC236}">
                <a16:creationId xmlns:a16="http://schemas.microsoft.com/office/drawing/2014/main" id="{3E4CD96E-BE1A-48CD-918D-5D605365C33E}"/>
              </a:ext>
            </a:extLst>
          </p:cNvPr>
          <p:cNvPicPr>
            <a:picLocks noChangeAspect="1"/>
          </p:cNvPicPr>
          <p:nvPr/>
        </p:nvPicPr>
        <p:blipFill>
          <a:blip r:embed="rId2"/>
          <a:stretch>
            <a:fillRect/>
          </a:stretch>
        </p:blipFill>
        <p:spPr>
          <a:xfrm>
            <a:off x="3630394" y="4175"/>
            <a:ext cx="4534555" cy="6860087"/>
          </a:xfrm>
          <a:prstGeom prst="rect">
            <a:avLst/>
          </a:prstGeom>
        </p:spPr>
      </p:pic>
    </p:spTree>
    <p:extLst>
      <p:ext uri="{BB962C8B-B14F-4D97-AF65-F5344CB8AC3E}">
        <p14:creationId xmlns:p14="http://schemas.microsoft.com/office/powerpoint/2010/main" val="62329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0EB46F-F915-43B0-8806-DA8755514B6A}"/>
              </a:ext>
            </a:extLst>
          </p:cNvPr>
          <p:cNvSpPr>
            <a:spLocks noGrp="1"/>
          </p:cNvSpPr>
          <p:nvPr>
            <p:ph idx="1"/>
          </p:nvPr>
        </p:nvSpPr>
        <p:spPr>
          <a:xfrm>
            <a:off x="352110" y="180258"/>
            <a:ext cx="6403876" cy="6285041"/>
          </a:xfrm>
        </p:spPr>
        <p:txBody>
          <a:bodyPr vert="horz" lIns="91440" tIns="45720" rIns="91440" bIns="45720" rtlCol="0" anchor="t">
            <a:normAutofit fontScale="85000" lnSpcReduction="10000"/>
          </a:bodyPr>
          <a:lstStyle/>
          <a:p>
            <a:pPr marL="0" indent="0" algn="ctr">
              <a:buNone/>
            </a:pPr>
            <a:r>
              <a:rPr lang="en" dirty="0">
                <a:ea typeface="+mn-lt"/>
                <a:cs typeface="+mn-lt"/>
              </a:rPr>
              <a:t>Our small contribution to the preservation of clean mountains</a:t>
            </a:r>
            <a:endParaRPr lang="en-US"/>
          </a:p>
          <a:p>
            <a:pPr marL="0" indent="0">
              <a:buNone/>
            </a:pPr>
            <a:r>
              <a:rPr lang="en" dirty="0">
                <a:ea typeface="+mn-lt"/>
                <a:cs typeface="+mn-lt"/>
              </a:rPr>
              <a:t>On a sunny autumn day, a group of us headed towards our mountain </a:t>
            </a:r>
            <a:r>
              <a:rPr lang="en" dirty="0" err="1">
                <a:ea typeface="+mn-lt"/>
                <a:cs typeface="+mn-lt"/>
              </a:rPr>
              <a:t>Ivanščica</a:t>
            </a:r>
            <a:r>
              <a:rPr lang="en" dirty="0">
                <a:ea typeface="+mn-lt"/>
                <a:cs typeface="+mn-lt"/>
              </a:rPr>
              <a:t> in an ecological action on the occasion of the World Day of Clean Mountains. </a:t>
            </a:r>
            <a:endParaRPr lang="en-US">
              <a:ea typeface="+mn-lt"/>
              <a:cs typeface="+mn-lt"/>
            </a:endParaRPr>
          </a:p>
          <a:p>
            <a:pPr marL="0" indent="0">
              <a:buNone/>
            </a:pPr>
            <a:r>
              <a:rPr lang="en" dirty="0">
                <a:ea typeface="+mn-lt"/>
                <a:cs typeface="+mn-lt"/>
              </a:rPr>
              <a:t>The morning was a little foggy and humid, but then the sun came in so the sky was blue as the sea. The road after leaving Ivanec was easy, until we approached the foot of the mountain, where the terrain became steeper. As soon as we stepped into the woods, we immediately began to breathe easier, but we were all caught up in a sad sight. We saw a lot of garbage. There were cans, boxes, paper, bottles, and even car tires. We got to work and picked up what we could in bags. </a:t>
            </a:r>
            <a:endParaRPr lang="en-US">
              <a:ea typeface="+mn-lt"/>
              <a:cs typeface="+mn-lt"/>
            </a:endParaRPr>
          </a:p>
          <a:p>
            <a:pPr marL="0" indent="0">
              <a:buNone/>
            </a:pPr>
            <a:r>
              <a:rPr lang="en" dirty="0">
                <a:ea typeface="+mn-lt"/>
                <a:cs typeface="+mn-lt"/>
              </a:rPr>
              <a:t>The road took us further to the regional school in </a:t>
            </a:r>
            <a:r>
              <a:rPr lang="en" dirty="0" err="1">
                <a:ea typeface="+mn-lt"/>
                <a:cs typeface="+mn-lt"/>
              </a:rPr>
              <a:t>Prigorac</a:t>
            </a:r>
            <a:r>
              <a:rPr lang="en" dirty="0">
                <a:ea typeface="+mn-lt"/>
                <a:cs typeface="+mn-lt"/>
              </a:rPr>
              <a:t>. There we put down the garbage, rested a bit and ate some chocolate, and then headed for the mountain. We watched the clear stream that descended from the mountain near us. It was so clean. We reached a spring with cold and clean water. We drank water and filled our bottles home with it. We were tired and proud of our work, which made us practically aware of the need to preserve clean mountains for the future.</a:t>
            </a:r>
            <a:r>
              <a:rPr lang="en-US" dirty="0">
                <a:ea typeface="+mn-lt"/>
                <a:cs typeface="+mn-lt"/>
              </a:rPr>
              <a:t> </a:t>
            </a:r>
          </a:p>
          <a:p>
            <a:pPr marL="0" indent="0" algn="r">
              <a:buNone/>
            </a:pPr>
            <a:r>
              <a:rPr lang="en-US" dirty="0" err="1"/>
              <a:t>Petar</a:t>
            </a:r>
            <a:r>
              <a:rPr lang="en-US" dirty="0"/>
              <a:t> </a:t>
            </a:r>
            <a:r>
              <a:rPr lang="en-US" dirty="0" err="1"/>
              <a:t>Habek</a:t>
            </a:r>
            <a:r>
              <a:rPr lang="en-US" dirty="0"/>
              <a:t>, 7.b</a:t>
            </a:r>
          </a:p>
        </p:txBody>
      </p:sp>
      <p:pic>
        <p:nvPicPr>
          <p:cNvPr id="4" name="Picture 4">
            <a:extLst>
              <a:ext uri="{FF2B5EF4-FFF2-40B4-BE49-F238E27FC236}">
                <a16:creationId xmlns:a16="http://schemas.microsoft.com/office/drawing/2014/main" id="{0E8243E2-02BE-4A3C-9489-4E924355228D}"/>
              </a:ext>
            </a:extLst>
          </p:cNvPr>
          <p:cNvPicPr>
            <a:picLocks noChangeAspect="1"/>
          </p:cNvPicPr>
          <p:nvPr/>
        </p:nvPicPr>
        <p:blipFill>
          <a:blip r:embed="rId2"/>
          <a:stretch>
            <a:fillRect/>
          </a:stretch>
        </p:blipFill>
        <p:spPr>
          <a:xfrm>
            <a:off x="6843387" y="52921"/>
            <a:ext cx="5227527" cy="6616460"/>
          </a:xfrm>
          <a:prstGeom prst="rect">
            <a:avLst/>
          </a:prstGeom>
        </p:spPr>
      </p:pic>
    </p:spTree>
    <p:extLst>
      <p:ext uri="{BB962C8B-B14F-4D97-AF65-F5344CB8AC3E}">
        <p14:creationId xmlns:p14="http://schemas.microsoft.com/office/powerpoint/2010/main" val="12364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pic>
        <p:nvPicPr>
          <p:cNvPr id="4" name="Picture 4" descr="Text, letter&#10;&#10;Description automatically generated">
            <a:extLst>
              <a:ext uri="{FF2B5EF4-FFF2-40B4-BE49-F238E27FC236}">
                <a16:creationId xmlns:a16="http://schemas.microsoft.com/office/drawing/2014/main" id="{B1CFC0C4-A91A-4248-BD82-8C04E96B3F0D}"/>
              </a:ext>
            </a:extLst>
          </p:cNvPr>
          <p:cNvPicPr>
            <a:picLocks noGrp="1" noChangeAspect="1"/>
          </p:cNvPicPr>
          <p:nvPr>
            <p:ph idx="1"/>
          </p:nvPr>
        </p:nvPicPr>
        <p:blipFill>
          <a:blip r:embed="rId3"/>
          <a:stretch>
            <a:fillRect/>
          </a:stretch>
        </p:blipFill>
        <p:spPr>
          <a:xfrm>
            <a:off x="-2795" y="-2430"/>
            <a:ext cx="5307848" cy="5199486"/>
          </a:xfrm>
        </p:spPr>
      </p:pic>
      <p:pic>
        <p:nvPicPr>
          <p:cNvPr id="5" name="Picture 5">
            <a:extLst>
              <a:ext uri="{FF2B5EF4-FFF2-40B4-BE49-F238E27FC236}">
                <a16:creationId xmlns:a16="http://schemas.microsoft.com/office/drawing/2014/main" id="{EBE96A30-B4BC-4E43-B7AE-3C6D2271D2C7}"/>
              </a:ext>
            </a:extLst>
          </p:cNvPr>
          <p:cNvPicPr>
            <a:picLocks noChangeAspect="1"/>
          </p:cNvPicPr>
          <p:nvPr/>
        </p:nvPicPr>
        <p:blipFill>
          <a:blip r:embed="rId4"/>
          <a:stretch>
            <a:fillRect/>
          </a:stretch>
        </p:blipFill>
        <p:spPr>
          <a:xfrm>
            <a:off x="6237962" y="-3975"/>
            <a:ext cx="4862185" cy="6876389"/>
          </a:xfrm>
          <a:prstGeom prst="rect">
            <a:avLst/>
          </a:prstGeom>
        </p:spPr>
      </p:pic>
    </p:spTree>
    <p:extLst>
      <p:ext uri="{BB962C8B-B14F-4D97-AF65-F5344CB8AC3E}">
        <p14:creationId xmlns:p14="http://schemas.microsoft.com/office/powerpoint/2010/main" val="295064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1DADD-4FA5-4E11-8C71-6F8DB15A626F}"/>
              </a:ext>
            </a:extLst>
          </p:cNvPr>
          <p:cNvSpPr>
            <a:spLocks noGrp="1"/>
          </p:cNvSpPr>
          <p:nvPr>
            <p:ph idx="1"/>
          </p:nvPr>
        </p:nvSpPr>
        <p:spPr>
          <a:xfrm>
            <a:off x="5588250" y="80962"/>
            <a:ext cx="6605336" cy="6684962"/>
          </a:xfrm>
        </p:spPr>
        <p:txBody>
          <a:bodyPr vert="horz" lIns="91440" tIns="45720" rIns="91440" bIns="45720" rtlCol="0" anchor="t">
            <a:normAutofit fontScale="92500"/>
          </a:bodyPr>
          <a:lstStyle/>
          <a:p>
            <a:pPr marL="0" indent="0" algn="ctr">
              <a:buNone/>
            </a:pPr>
            <a:r>
              <a:rPr lang="en" b="1" dirty="0">
                <a:ea typeface="+mn-lt"/>
                <a:cs typeface="+mn-lt"/>
              </a:rPr>
              <a:t>The future of our planet</a:t>
            </a:r>
            <a:endParaRPr lang="en-US" b="1" dirty="0">
              <a:ea typeface="+mn-lt"/>
              <a:cs typeface="+mn-lt"/>
            </a:endParaRPr>
          </a:p>
          <a:p>
            <a:pPr marL="0" indent="0">
              <a:buNone/>
            </a:pPr>
            <a:r>
              <a:rPr lang="en" dirty="0">
                <a:ea typeface="+mn-lt"/>
                <a:cs typeface="+mn-lt"/>
              </a:rPr>
              <a:t>     What will the world look like in the future? I know we will drive different cars, eat different foods, use new technology, but I don’t know what our planet will look like. Will it be greener or full of skyscrapers and large steel buildings? </a:t>
            </a:r>
            <a:endParaRPr lang="en-US">
              <a:ea typeface="+mn-lt"/>
              <a:cs typeface="+mn-lt"/>
            </a:endParaRPr>
          </a:p>
          <a:p>
            <a:pPr marL="0" indent="0">
              <a:buNone/>
            </a:pPr>
            <a:r>
              <a:rPr lang="en" dirty="0">
                <a:ea typeface="+mn-lt"/>
                <a:cs typeface="+mn-lt"/>
              </a:rPr>
              <a:t>    Our world is already polluted now, and it could be even worse in the future. Or will we have to make an effort? In my opinion, we can change this situation only if we want to. We should protect forests more, our greatest treasure, because they are our source of oxygen. We should purify waters, rivers and lakes, because without clean water no one can live, no man, no animals, no plants. That way we would protect both the seas and the oceans. We should save land and sea from pollution, if we care about our health and the preservation of all plant and animal species on the globe. </a:t>
            </a:r>
            <a:endParaRPr lang="en-US">
              <a:ea typeface="+mn-lt"/>
              <a:cs typeface="+mn-lt"/>
            </a:endParaRPr>
          </a:p>
          <a:p>
            <a:pPr marL="0" indent="0">
              <a:buNone/>
            </a:pPr>
            <a:r>
              <a:rPr lang="en" dirty="0">
                <a:ea typeface="+mn-lt"/>
                <a:cs typeface="+mn-lt"/>
              </a:rPr>
              <a:t>    We can change the world for the better. Let’s start doing it in small steps! Let's start with ourselves! </a:t>
            </a:r>
            <a:endParaRPr lang="en-US">
              <a:ea typeface="+mn-lt"/>
              <a:cs typeface="+mn-lt"/>
            </a:endParaRPr>
          </a:p>
          <a:p>
            <a:pPr marL="0" indent="0" algn="r">
              <a:buNone/>
            </a:pPr>
            <a:r>
              <a:rPr lang="en" dirty="0">
                <a:ea typeface="+mn-lt"/>
                <a:cs typeface="+mn-lt"/>
              </a:rPr>
              <a:t>Ivan </a:t>
            </a:r>
            <a:r>
              <a:rPr lang="en" dirty="0" err="1">
                <a:ea typeface="+mn-lt"/>
                <a:cs typeface="+mn-lt"/>
              </a:rPr>
              <a:t>Jurinić</a:t>
            </a:r>
            <a:r>
              <a:rPr lang="en" dirty="0">
                <a:ea typeface="+mn-lt"/>
                <a:cs typeface="+mn-lt"/>
              </a:rPr>
              <a:t>, 7.b.</a:t>
            </a:r>
            <a:r>
              <a:rPr lang="en-US" dirty="0">
                <a:ea typeface="+mn-lt"/>
                <a:cs typeface="+mn-lt"/>
              </a:rPr>
              <a:t> </a:t>
            </a:r>
            <a:endParaRPr lang="en-US"/>
          </a:p>
        </p:txBody>
      </p:sp>
      <p:pic>
        <p:nvPicPr>
          <p:cNvPr id="4" name="Picture 4" descr="A picture containing diagram&#10;&#10;Description automatically generated">
            <a:extLst>
              <a:ext uri="{FF2B5EF4-FFF2-40B4-BE49-F238E27FC236}">
                <a16:creationId xmlns:a16="http://schemas.microsoft.com/office/drawing/2014/main" id="{84D988F1-7FE8-4A65-9056-0EE0E5D18767}"/>
              </a:ext>
            </a:extLst>
          </p:cNvPr>
          <p:cNvPicPr>
            <a:picLocks noChangeAspect="1"/>
          </p:cNvPicPr>
          <p:nvPr/>
        </p:nvPicPr>
        <p:blipFill>
          <a:blip r:embed="rId2"/>
          <a:stretch>
            <a:fillRect/>
          </a:stretch>
        </p:blipFill>
        <p:spPr>
          <a:xfrm>
            <a:off x="57150" y="2950"/>
            <a:ext cx="4829175" cy="6842576"/>
          </a:xfrm>
          <a:prstGeom prst="rect">
            <a:avLst/>
          </a:prstGeom>
        </p:spPr>
      </p:pic>
    </p:spTree>
    <p:extLst>
      <p:ext uri="{BB962C8B-B14F-4D97-AF65-F5344CB8AC3E}">
        <p14:creationId xmlns:p14="http://schemas.microsoft.com/office/powerpoint/2010/main" val="67526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01024-15E3-4AB7-AA98-2DA9D1AFB418}"/>
              </a:ext>
            </a:extLst>
          </p:cNvPr>
          <p:cNvSpPr>
            <a:spLocks noGrp="1"/>
          </p:cNvSpPr>
          <p:nvPr>
            <p:ph idx="1"/>
          </p:nvPr>
        </p:nvSpPr>
        <p:spPr>
          <a:xfrm>
            <a:off x="540000" y="274203"/>
            <a:ext cx="4932069" cy="6378988"/>
          </a:xfrm>
        </p:spPr>
        <p:txBody>
          <a:bodyPr vert="horz" lIns="91440" tIns="45720" rIns="91440" bIns="45720" rtlCol="0" anchor="t">
            <a:normAutofit fontScale="85000" lnSpcReduction="10000"/>
          </a:bodyPr>
          <a:lstStyle/>
          <a:p>
            <a:pPr marL="0" indent="0" algn="ctr">
              <a:buNone/>
            </a:pPr>
            <a:r>
              <a:rPr lang="en" b="1" dirty="0">
                <a:ea typeface="+mn-lt"/>
                <a:cs typeface="+mn-lt"/>
              </a:rPr>
              <a:t>What will be the future of our planet</a:t>
            </a:r>
            <a:endParaRPr lang="en-US" dirty="0">
              <a:ea typeface="+mn-lt"/>
              <a:cs typeface="+mn-lt"/>
            </a:endParaRPr>
          </a:p>
          <a:p>
            <a:pPr marL="0" indent="0">
              <a:buNone/>
            </a:pPr>
            <a:r>
              <a:rPr lang="en" dirty="0">
                <a:ea typeface="+mn-lt"/>
                <a:cs typeface="+mn-lt"/>
              </a:rPr>
              <a:t>The Earth gives us water, food, oxygen and all the conditions for life and has done so for many years. We are consuming those resources, and now we have become a bit rude and selfish. We want to live comfortably, so we neglected the Earth's needs. </a:t>
            </a:r>
            <a:endParaRPr lang="en-US" dirty="0">
              <a:ea typeface="+mn-lt"/>
              <a:cs typeface="+mn-lt"/>
            </a:endParaRPr>
          </a:p>
          <a:p>
            <a:pPr marL="0" indent="0">
              <a:buNone/>
            </a:pPr>
            <a:r>
              <a:rPr lang="en" dirty="0">
                <a:ea typeface="+mn-lt"/>
                <a:cs typeface="+mn-lt"/>
              </a:rPr>
              <a:t>Because of all the things that hurt her, global warming has happened. Our water tanks have now begun to melt. The time has come for us to start thinking about our future as well as the future of our planet. If we want a harmonious life with the Earth even after twenty years, we must immediately do something to save it. First, we should stop polluting it. Because of its future, we should use our advanced inventions as cleaners.</a:t>
            </a:r>
            <a:endParaRPr lang="en-US" dirty="0">
              <a:ea typeface="+mn-lt"/>
              <a:cs typeface="+mn-lt"/>
            </a:endParaRPr>
          </a:p>
          <a:p>
            <a:pPr marL="0" indent="0">
              <a:buNone/>
            </a:pPr>
            <a:r>
              <a:rPr lang="en" dirty="0">
                <a:ea typeface="+mn-lt"/>
                <a:cs typeface="+mn-lt"/>
              </a:rPr>
              <a:t> It doesn't take much to save our Earth. It just takes a lot, a lot of willpower. I think that reason should finally prevail, and with that reason we will preserve our planet for future generations. </a:t>
            </a:r>
            <a:endParaRPr lang="en-US" dirty="0">
              <a:ea typeface="+mn-lt"/>
              <a:cs typeface="+mn-lt"/>
            </a:endParaRPr>
          </a:p>
          <a:p>
            <a:pPr marL="0" indent="0" algn="r">
              <a:buNone/>
            </a:pPr>
            <a:r>
              <a:rPr lang="en" dirty="0">
                <a:ea typeface="+mn-lt"/>
                <a:cs typeface="+mn-lt"/>
              </a:rPr>
              <a:t>Luka </a:t>
            </a:r>
            <a:r>
              <a:rPr lang="en" dirty="0" err="1">
                <a:ea typeface="+mn-lt"/>
                <a:cs typeface="+mn-lt"/>
              </a:rPr>
              <a:t>Gladović</a:t>
            </a:r>
            <a:r>
              <a:rPr lang="en" dirty="0">
                <a:ea typeface="+mn-lt"/>
                <a:cs typeface="+mn-lt"/>
              </a:rPr>
              <a:t>, 7.b.</a:t>
            </a:r>
            <a:r>
              <a:rPr lang="en-US" dirty="0">
                <a:ea typeface="+mn-lt"/>
                <a:cs typeface="+mn-lt"/>
              </a:rPr>
              <a:t> </a:t>
            </a:r>
            <a:endParaRPr lang="en-US"/>
          </a:p>
        </p:txBody>
      </p:sp>
      <p:pic>
        <p:nvPicPr>
          <p:cNvPr id="5" name="Picture 5">
            <a:extLst>
              <a:ext uri="{FF2B5EF4-FFF2-40B4-BE49-F238E27FC236}">
                <a16:creationId xmlns:a16="http://schemas.microsoft.com/office/drawing/2014/main" id="{AE97139D-BCC5-43C7-A24D-3806B30889A3}"/>
              </a:ext>
            </a:extLst>
          </p:cNvPr>
          <p:cNvPicPr>
            <a:picLocks noChangeAspect="1"/>
          </p:cNvPicPr>
          <p:nvPr/>
        </p:nvPicPr>
        <p:blipFill>
          <a:blip r:embed="rId2"/>
          <a:stretch>
            <a:fillRect/>
          </a:stretch>
        </p:blipFill>
        <p:spPr>
          <a:xfrm>
            <a:off x="5465523" y="56158"/>
            <a:ext cx="6521884" cy="6328148"/>
          </a:xfrm>
          <a:prstGeom prst="rect">
            <a:avLst/>
          </a:prstGeom>
        </p:spPr>
      </p:pic>
    </p:spTree>
    <p:extLst>
      <p:ext uri="{BB962C8B-B14F-4D97-AF65-F5344CB8AC3E}">
        <p14:creationId xmlns:p14="http://schemas.microsoft.com/office/powerpoint/2010/main" val="410328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7E57-A87E-449D-B0D9-0CF5D3D3A23E}"/>
              </a:ext>
            </a:extLst>
          </p:cNvPr>
          <p:cNvSpPr>
            <a:spLocks noGrp="1"/>
          </p:cNvSpPr>
          <p:nvPr>
            <p:ph type="title"/>
          </p:nvPr>
        </p:nvSpPr>
        <p:spPr/>
        <p:txBody>
          <a:bodyPr/>
          <a:lstStyle/>
          <a:p>
            <a:endParaRPr lang="en-US"/>
          </a:p>
        </p:txBody>
      </p:sp>
      <p:pic>
        <p:nvPicPr>
          <p:cNvPr id="3" name="Picture 3" descr="A picture containing graphical user interface&#10;&#10;Description automatically generated">
            <a:extLst>
              <a:ext uri="{FF2B5EF4-FFF2-40B4-BE49-F238E27FC236}">
                <a16:creationId xmlns:a16="http://schemas.microsoft.com/office/drawing/2014/main" id="{09A52770-284C-43B5-89C4-7536000756A3}"/>
              </a:ext>
            </a:extLst>
          </p:cNvPr>
          <p:cNvPicPr>
            <a:picLocks noChangeAspect="1"/>
          </p:cNvPicPr>
          <p:nvPr/>
        </p:nvPicPr>
        <p:blipFill>
          <a:blip r:embed="rId2"/>
          <a:stretch>
            <a:fillRect/>
          </a:stretch>
        </p:blipFill>
        <p:spPr>
          <a:xfrm>
            <a:off x="37578" y="69093"/>
            <a:ext cx="4768241" cy="6751129"/>
          </a:xfrm>
          <a:prstGeom prst="rect">
            <a:avLst/>
          </a:prstGeom>
        </p:spPr>
      </p:pic>
      <p:pic>
        <p:nvPicPr>
          <p:cNvPr id="4" name="Picture 4" descr="Text, letter&#10;&#10;Description automatically generated">
            <a:extLst>
              <a:ext uri="{FF2B5EF4-FFF2-40B4-BE49-F238E27FC236}">
                <a16:creationId xmlns:a16="http://schemas.microsoft.com/office/drawing/2014/main" id="{ED82F7D7-6130-43DD-8E14-C69BEB3C9E5C}"/>
              </a:ext>
            </a:extLst>
          </p:cNvPr>
          <p:cNvPicPr>
            <a:picLocks noChangeAspect="1"/>
          </p:cNvPicPr>
          <p:nvPr/>
        </p:nvPicPr>
        <p:blipFill>
          <a:blip r:embed="rId3"/>
          <a:stretch>
            <a:fillRect/>
          </a:stretch>
        </p:blipFill>
        <p:spPr>
          <a:xfrm>
            <a:off x="5100181" y="1125540"/>
            <a:ext cx="6031281" cy="4304207"/>
          </a:xfrm>
          <a:prstGeom prst="rect">
            <a:avLst/>
          </a:prstGeom>
        </p:spPr>
      </p:pic>
    </p:spTree>
    <p:extLst>
      <p:ext uri="{BB962C8B-B14F-4D97-AF65-F5344CB8AC3E}">
        <p14:creationId xmlns:p14="http://schemas.microsoft.com/office/powerpoint/2010/main" val="1642044789"/>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372</Words>
  <Application>Microsoft Office PowerPoint</Application>
  <PresentationFormat>Široki zaslon</PresentationFormat>
  <Paragraphs>25</Paragraphs>
  <Slides>9</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9</vt:i4>
      </vt:variant>
    </vt:vector>
  </HeadingPairs>
  <TitlesOfParts>
    <vt:vector size="13" baseType="lpstr">
      <vt:lpstr>Arial</vt:lpstr>
      <vt:lpstr>Avenir Next LT Pro</vt:lpstr>
      <vt:lpstr>Bell MT</vt:lpstr>
      <vt:lpstr>GlowVTI</vt:lpstr>
      <vt:lpstr>We helped our enviroment!</vt:lpstr>
      <vt:lpstr>Hiking and cleaning</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Lana Čiček</cp:lastModifiedBy>
  <cp:revision>192</cp:revision>
  <dcterms:created xsi:type="dcterms:W3CDTF">2021-04-28T13:45:13Z</dcterms:created>
  <dcterms:modified xsi:type="dcterms:W3CDTF">2021-04-29T09:59:13Z</dcterms:modified>
</cp:coreProperties>
</file>